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1"/>
    <p:sldMasterId id="2147483648" r:id="rId2"/>
    <p:sldMasterId id="2147483658" r:id="rId3"/>
  </p:sldMasterIdLst>
  <p:notesMasterIdLst>
    <p:notesMasterId r:id="rId22"/>
  </p:notesMasterIdLst>
  <p:handoutMasterIdLst>
    <p:handoutMasterId r:id="rId23"/>
  </p:handoutMasterIdLst>
  <p:sldIdLst>
    <p:sldId id="258" r:id="rId4"/>
    <p:sldId id="257" r:id="rId5"/>
    <p:sldId id="301" r:id="rId6"/>
    <p:sldId id="290" r:id="rId7"/>
    <p:sldId id="303" r:id="rId8"/>
    <p:sldId id="308" r:id="rId9"/>
    <p:sldId id="304" r:id="rId10"/>
    <p:sldId id="305" r:id="rId11"/>
    <p:sldId id="306" r:id="rId12"/>
    <p:sldId id="307" r:id="rId13"/>
    <p:sldId id="302" r:id="rId14"/>
    <p:sldId id="309" r:id="rId15"/>
    <p:sldId id="311" r:id="rId16"/>
    <p:sldId id="312" r:id="rId17"/>
    <p:sldId id="310" r:id="rId18"/>
    <p:sldId id="259" r:id="rId19"/>
    <p:sldId id="292" r:id="rId20"/>
    <p:sldId id="291" r:id="rId21"/>
  </p:sldIdLst>
  <p:sldSz cx="9144000" cy="5143500" type="screen16x9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0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9BC4"/>
    <a:srgbClr val="337295"/>
    <a:srgbClr val="F26D9A"/>
    <a:srgbClr val="ED3371"/>
    <a:srgbClr val="F3C04A"/>
    <a:srgbClr val="3A83AC"/>
    <a:srgbClr val="E6E6E6"/>
    <a:srgbClr val="87AC3E"/>
    <a:srgbClr val="A0C358"/>
    <a:srgbClr val="76B1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176" autoAdjust="0"/>
  </p:normalViewPr>
  <p:slideViewPr>
    <p:cSldViewPr showGuides="1">
      <p:cViewPr varScale="1">
        <p:scale>
          <a:sx n="85" d="100"/>
          <a:sy n="85" d="100"/>
        </p:scale>
        <p:origin x="740" y="52"/>
      </p:cViewPr>
      <p:guideLst>
        <p:guide orient="horz" pos="180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440"/>
    </p:cViewPr>
  </p:sorterViewPr>
  <p:notesViewPr>
    <p:cSldViewPr showGuides="1">
      <p:cViewPr varScale="1">
        <p:scale>
          <a:sx n="83" d="100"/>
          <a:sy n="83" d="100"/>
        </p:scale>
        <p:origin x="5850" y="10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heme" Target="theme/theme1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387649-87BE-48A6-AB38-3A28AD0FAB86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DE6650-FA3D-4205-A4D4-AA0375A1773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11510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tmp>
</file>

<file path=ppt/media/image11.tmp>
</file>

<file path=ppt/media/image12.png>
</file>

<file path=ppt/media/image13.tmp>
</file>

<file path=ppt/media/image14.tmp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04DDF7-921D-4AC8-B946-4DD615DDC886}" type="datetimeFigureOut">
              <a:rPr lang="ko-KR" altLang="en-US" smtClean="0"/>
              <a:t>2020-12-04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042B24-5628-4EE2-A5C0-B4E095A448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444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42B24-5628-4EE2-A5C0-B4E095A44801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1824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42B24-5628-4EE2-A5C0-B4E095A44801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407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42B24-5628-4EE2-A5C0-B4E095A44801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41813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42B24-5628-4EE2-A5C0-B4E095A44801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440525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42B24-5628-4EE2-A5C0-B4E095A44801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31766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42B24-5628-4EE2-A5C0-B4E095A44801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0488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42B24-5628-4EE2-A5C0-B4E095A44801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440970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42B24-5628-4EE2-A5C0-B4E095A44801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45455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42B24-5628-4EE2-A5C0-B4E095A44801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77317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042B24-5628-4EE2-A5C0-B4E095A44801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4152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002-KIMS BUSINESS\007-bizdesign.tv\000-PPT FOR KMONG\PSD\13-05-14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637" y="646773"/>
            <a:ext cx="3420164" cy="2989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920519" y="744654"/>
            <a:ext cx="3146400" cy="194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2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7" name="Text Placeholder 9">
            <a:extLst>
              <a:ext uri="{FF2B5EF4-FFF2-40B4-BE49-F238E27FC236}">
                <a16:creationId xmlns:a16="http://schemas.microsoft.com/office/drawing/2014/main" id="{120A1E39-4EAE-4670-B341-E8765113888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4203515"/>
            <a:ext cx="9143999" cy="207553"/>
          </a:xfrm>
          <a:prstGeom prst="rect">
            <a:avLst/>
          </a:prstGeom>
        </p:spPr>
        <p:txBody>
          <a:bodyPr lIns="108000" anchor="ctr"/>
          <a:lstStyle>
            <a:lvl1pPr marL="0" indent="0" algn="ctr">
              <a:buNone/>
              <a:defRPr sz="1200" b="1" baseline="0">
                <a:solidFill>
                  <a:schemeClr val="tx1"/>
                </a:solidFill>
                <a:effectLst/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INSTERT THE TITLE OF YOUR PRESENTATION HERE</a:t>
            </a:r>
            <a:endParaRPr lang="ko-KR" altLang="en-US" dirty="0"/>
          </a:p>
        </p:txBody>
      </p:sp>
      <p:sp>
        <p:nvSpPr>
          <p:cNvPr id="8" name="제목 1">
            <a:extLst>
              <a:ext uri="{FF2B5EF4-FFF2-40B4-BE49-F238E27FC236}">
                <a16:creationId xmlns:a16="http://schemas.microsoft.com/office/drawing/2014/main" id="{3DAC9DBF-2FD4-4775-8F53-02C2F29CA84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3651870"/>
            <a:ext cx="9143998" cy="54000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FREE PPT TEMPLATES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702069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1399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3397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539552" y="555525"/>
            <a:ext cx="1650297" cy="404842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95997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39552" y="539550"/>
            <a:ext cx="3528392" cy="406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4604321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-1" y="0"/>
            <a:ext cx="9138113" cy="257175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tIns="540000" anchor="t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977152" y="1491630"/>
            <a:ext cx="1390030" cy="19844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6889704" y="1491630"/>
            <a:ext cx="1390030" cy="19844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6582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278777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03995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 lIns="1260000" anchor="ctr"/>
          <a:lstStyle>
            <a:lvl1pPr marL="0" indent="0" algn="l">
              <a:buNone/>
              <a:defRPr sz="18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853984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546042" y="1171934"/>
            <a:ext cx="1944000" cy="10436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0" y="25735"/>
            <a:ext cx="9144000" cy="776530"/>
          </a:xfrm>
          <a:prstGeom prst="rect">
            <a:avLst/>
          </a:prstGeom>
        </p:spPr>
        <p:txBody>
          <a:bodyPr anchor="ctr"/>
          <a:lstStyle>
            <a:lvl1pPr algn="ctr"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546042" y="2862166"/>
            <a:ext cx="1944000" cy="12241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546042" y="2217207"/>
            <a:ext cx="1944000" cy="5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546042" y="4085904"/>
            <a:ext cx="1944000" cy="5309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11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2583307" y="1171934"/>
            <a:ext cx="1944000" cy="10436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2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2582971" y="2862166"/>
            <a:ext cx="1944000" cy="12241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2582971" y="2217207"/>
            <a:ext cx="1944000" cy="530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2582635" y="4085904"/>
            <a:ext cx="1944000" cy="5309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15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619900" y="1171934"/>
            <a:ext cx="1944000" cy="10436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6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619564" y="2862166"/>
            <a:ext cx="1944000" cy="12241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7" name="Rectangle 16"/>
          <p:cNvSpPr/>
          <p:nvPr userDrawn="1"/>
        </p:nvSpPr>
        <p:spPr>
          <a:xfrm>
            <a:off x="4619564" y="2217207"/>
            <a:ext cx="1944000" cy="53095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4619228" y="4085904"/>
            <a:ext cx="1944000" cy="53095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19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6656494" y="1171934"/>
            <a:ext cx="1944000" cy="10436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0" name="Picture Placeholder 2"/>
          <p:cNvSpPr>
            <a:spLocks noGrp="1"/>
          </p:cNvSpPr>
          <p:nvPr>
            <p:ph type="pic" idx="16" hasCustomPrompt="1"/>
          </p:nvPr>
        </p:nvSpPr>
        <p:spPr>
          <a:xfrm>
            <a:off x="6656494" y="2862166"/>
            <a:ext cx="1944000" cy="12241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21" name="Rectangle 20"/>
          <p:cNvSpPr/>
          <p:nvPr userDrawn="1"/>
        </p:nvSpPr>
        <p:spPr>
          <a:xfrm>
            <a:off x="6656494" y="2217207"/>
            <a:ext cx="1944000" cy="53095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6656494" y="4085904"/>
            <a:ext cx="1944000" cy="5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tx1">
                  <a:lumMod val="75000"/>
                  <a:lumOff val="25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22771227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1239542"/>
            <a:ext cx="9144000" cy="334843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pic>
        <p:nvPicPr>
          <p:cNvPr id="4098" name="Picture 2" descr="D:\KBM-정애\014-Fullppt\PNG이미지\노트북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16568" y="1419622"/>
            <a:ext cx="5760640" cy="29299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itle 1"/>
          <p:cNvSpPr>
            <a:spLocks noGrp="1"/>
          </p:cNvSpPr>
          <p:nvPr>
            <p:ph type="title" hasCustomPrompt="1"/>
          </p:nvPr>
        </p:nvSpPr>
        <p:spPr>
          <a:xfrm>
            <a:off x="0" y="25735"/>
            <a:ext cx="9144000" cy="776530"/>
          </a:xfrm>
          <a:prstGeom prst="rect">
            <a:avLst/>
          </a:prstGeom>
        </p:spPr>
        <p:txBody>
          <a:bodyPr anchor="ctr"/>
          <a:lstStyle>
            <a:lvl1pPr algn="ctr"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070504" y="1806558"/>
            <a:ext cx="2701398" cy="19894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493825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 descr="D:\KBM-정애\014-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852" y="1203598"/>
            <a:ext cx="2497429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3" descr="D:\KBM-정애\014-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3128" y="1203598"/>
            <a:ext cx="2497429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3" descr="D:\KBM-정애\014-Fullppt\PNG이미지\핸드폰2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17404" y="1203598"/>
            <a:ext cx="2497429" cy="30243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0" y="25735"/>
            <a:ext cx="9144000" cy="776530"/>
          </a:xfrm>
          <a:prstGeom prst="rect">
            <a:avLst/>
          </a:prstGeom>
        </p:spPr>
        <p:txBody>
          <a:bodyPr anchor="ctr"/>
          <a:lstStyle>
            <a:lvl1pPr algn="ctr"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1351812" y="1311088"/>
            <a:ext cx="1448000" cy="22120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3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3841834" y="1311088"/>
            <a:ext cx="1448000" cy="22120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4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6331856" y="1311088"/>
            <a:ext cx="1448000" cy="22120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493305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23478"/>
            <a:ext cx="9144000" cy="576064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000" b="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12" name="Rounded Rectangle 11"/>
          <p:cNvSpPr/>
          <p:nvPr userDrawn="1"/>
        </p:nvSpPr>
        <p:spPr>
          <a:xfrm>
            <a:off x="354008" y="1131589"/>
            <a:ext cx="2849840" cy="3649171"/>
          </a:xfrm>
          <a:prstGeom prst="roundRect">
            <a:avLst>
              <a:gd name="adj" fmla="val 396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Rounded Rectangle 14"/>
          <p:cNvSpPr/>
          <p:nvPr userDrawn="1"/>
        </p:nvSpPr>
        <p:spPr>
          <a:xfrm>
            <a:off x="531932" y="1347500"/>
            <a:ext cx="108520" cy="3240473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  <a:latin typeface="+mn-lt"/>
            </a:endParaRPr>
          </a:p>
        </p:txBody>
      </p:sp>
      <p:sp>
        <p:nvSpPr>
          <p:cNvPr id="16" name="Half Frame 15"/>
          <p:cNvSpPr/>
          <p:nvPr userDrawn="1"/>
        </p:nvSpPr>
        <p:spPr>
          <a:xfrm rot="5400000">
            <a:off x="2592642" y="1238201"/>
            <a:ext cx="502331" cy="502331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412486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8"/>
          <p:cNvSpPr>
            <a:spLocks noGrp="1"/>
          </p:cNvSpPr>
          <p:nvPr>
            <p:ph type="title" hasCustomPrompt="1"/>
          </p:nvPr>
        </p:nvSpPr>
        <p:spPr>
          <a:xfrm>
            <a:off x="3671392" y="2181756"/>
            <a:ext cx="5472608" cy="542078"/>
          </a:xfrm>
          <a:prstGeom prst="rect">
            <a:avLst/>
          </a:prstGeom>
        </p:spPr>
        <p:txBody>
          <a:bodyPr anchor="ctr"/>
          <a:lstStyle>
            <a:lvl1pPr algn="l">
              <a:defRPr sz="3600"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Section Break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39315AC1-362C-42C8-AC5D-93231CD5493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71392" y="2734184"/>
            <a:ext cx="5472608" cy="197606"/>
          </a:xfrm>
          <a:prstGeom prst="rect">
            <a:avLst/>
          </a:prstGeom>
        </p:spPr>
        <p:txBody>
          <a:bodyPr lIns="108000" anchor="ctr"/>
          <a:lstStyle>
            <a:lvl1pPr marL="0" indent="0" algn="l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This text can be replaced with your own text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6715058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162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KBM-정애\014-Fullppt\PNG이미지\탭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2052" y="483518"/>
            <a:ext cx="2049645" cy="2524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3836710" y="731206"/>
            <a:ext cx="1440672" cy="1803564"/>
          </a:xfrm>
          <a:prstGeom prst="rect">
            <a:avLst/>
          </a:prstGeom>
          <a:solidFill>
            <a:schemeClr val="bg1">
              <a:lumMod val="95000"/>
            </a:schemeClr>
          </a:solidFill>
          <a:ln w="38100">
            <a:noFill/>
          </a:ln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28993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E:\002-KIMS BUSINESS\007-bizdesign.tv\000-PPT FOR KMONG\PSD\13-05-14\모니터.png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3637" y="646773"/>
            <a:ext cx="3420164" cy="29891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2920519" y="744654"/>
            <a:ext cx="3146400" cy="194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5397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8"/>
          <p:cNvSpPr>
            <a:spLocks noGrp="1"/>
          </p:cNvSpPr>
          <p:nvPr>
            <p:ph type="title" hasCustomPrompt="1"/>
          </p:nvPr>
        </p:nvSpPr>
        <p:spPr>
          <a:xfrm>
            <a:off x="3671392" y="2181756"/>
            <a:ext cx="5472608" cy="542078"/>
          </a:xfrm>
          <a:prstGeom prst="rect">
            <a:avLst/>
          </a:prstGeom>
        </p:spPr>
        <p:txBody>
          <a:bodyPr anchor="ctr"/>
          <a:lstStyle>
            <a:lvl1pPr algn="l">
              <a:defRPr sz="3600"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Section Break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id="{39315AC1-362C-42C8-AC5D-93231CD5493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71392" y="2734184"/>
            <a:ext cx="5472608" cy="197606"/>
          </a:xfrm>
          <a:prstGeom prst="rect">
            <a:avLst/>
          </a:prstGeom>
        </p:spPr>
        <p:txBody>
          <a:bodyPr lIns="108000" anchor="ctr"/>
          <a:lstStyle>
            <a:lvl1pPr marL="0" indent="0" algn="l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This text can be replaced with your own text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1999616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0" y="25735"/>
            <a:ext cx="9144000" cy="776530"/>
          </a:xfrm>
          <a:prstGeom prst="rect">
            <a:avLst/>
          </a:prstGeom>
        </p:spPr>
        <p:txBody>
          <a:bodyPr anchor="ctr"/>
          <a:lstStyle>
            <a:lvl1pPr algn="ctr"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8371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547664" y="25735"/>
            <a:ext cx="7596336" cy="776530"/>
          </a:xfrm>
          <a:prstGeom prst="rect">
            <a:avLst/>
          </a:prstGeom>
        </p:spPr>
        <p:txBody>
          <a:bodyPr anchor="ctr"/>
          <a:lstStyle>
            <a:lvl1pPr algn="l"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7728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83568" y="1189414"/>
            <a:ext cx="1728192" cy="1958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2710172" y="1189414"/>
            <a:ext cx="1728192" cy="1958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4736776" y="1189414"/>
            <a:ext cx="1728192" cy="1958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6763380" y="1189414"/>
            <a:ext cx="1728192" cy="19584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12" name="Title 1"/>
          <p:cNvSpPr>
            <a:spLocks noGrp="1"/>
          </p:cNvSpPr>
          <p:nvPr>
            <p:ph type="title" hasCustomPrompt="1"/>
          </p:nvPr>
        </p:nvSpPr>
        <p:spPr>
          <a:xfrm>
            <a:off x="0" y="25735"/>
            <a:ext cx="9144000" cy="776530"/>
          </a:xfrm>
          <a:prstGeom prst="rect">
            <a:avLst/>
          </a:prstGeom>
        </p:spPr>
        <p:txBody>
          <a:bodyPr anchor="ctr"/>
          <a:lstStyle>
            <a:lvl1pPr algn="ctr"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9587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3" name="Rectangle 2"/>
          <p:cNvSpPr/>
          <p:nvPr userDrawn="1"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3225800" y="1183642"/>
            <a:ext cx="3146400" cy="1944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048514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1200786"/>
            <a:ext cx="4572000" cy="16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 hasCustomPrompt="1"/>
          </p:nvPr>
        </p:nvSpPr>
        <p:spPr>
          <a:xfrm>
            <a:off x="0" y="25735"/>
            <a:ext cx="9144000" cy="776530"/>
          </a:xfrm>
          <a:prstGeom prst="rect">
            <a:avLst/>
          </a:prstGeom>
        </p:spPr>
        <p:txBody>
          <a:bodyPr anchor="ctr"/>
          <a:lstStyle>
            <a:lvl1pPr algn="ctr">
              <a:defRPr sz="3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r>
              <a:rPr lang="en-US" altLang="ko-KR" dirty="0"/>
              <a:t> Free PPT _ Click to add title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572000" y="2892706"/>
            <a:ext cx="4572000" cy="169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Insert Your Image</a:t>
            </a:r>
            <a:endParaRPr lang="ko-KR" altLang="en-US" dirty="0"/>
          </a:p>
        </p:txBody>
      </p:sp>
      <p:sp>
        <p:nvSpPr>
          <p:cNvPr id="9" name="Rectangle 8"/>
          <p:cNvSpPr/>
          <p:nvPr userDrawn="1"/>
        </p:nvSpPr>
        <p:spPr>
          <a:xfrm>
            <a:off x="4568305" y="1200090"/>
            <a:ext cx="1416959" cy="1692696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3156888" y="2892706"/>
            <a:ext cx="1416959" cy="169269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370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7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5" Type="http://schemas.openxmlformats.org/officeDocument/2006/relationships/theme" Target="../theme/theme2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8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04787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3" r:id="rId2"/>
    <p:sldLayoutId id="2147483663" r:id="rId3"/>
    <p:sldLayoutId id="2147483677" r:id="rId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2814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4" r:id="rId2"/>
    <p:sldLayoutId id="2147483668" r:id="rId3"/>
    <p:sldLayoutId id="2147483665" r:id="rId4"/>
    <p:sldLayoutId id="2147483667" r:id="rId5"/>
    <p:sldLayoutId id="2147483669" r:id="rId6"/>
    <p:sldLayoutId id="2147483670" r:id="rId7"/>
    <p:sldLayoutId id="2147483671" r:id="rId8"/>
    <p:sldLayoutId id="2147483672" r:id="rId9"/>
    <p:sldLayoutId id="2147483675" r:id="rId10"/>
    <p:sldLayoutId id="2147483674" r:id="rId11"/>
    <p:sldLayoutId id="2147483666" r:id="rId12"/>
    <p:sldLayoutId id="2147483657" r:id="rId13"/>
    <p:sldLayoutId id="2147483676" r:id="rId14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39947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m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mp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m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259632" y="1779662"/>
            <a:ext cx="7452320" cy="1393496"/>
          </a:xfrm>
        </p:spPr>
        <p:txBody>
          <a:bodyPr/>
          <a:lstStyle/>
          <a:p>
            <a:pPr algn="ctr"/>
            <a:r>
              <a:rPr lang="en-US" altLang="ko-KR" dirty="0">
                <a:ln w="0"/>
                <a:solidFill>
                  <a:srgbClr val="337295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Impact" panose="020B0806030902050204" pitchFamily="34" charset="0"/>
              </a:rPr>
              <a:t>“Celebreno”: A Web-based Application for Event Planning using ASP.net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987036" y="3898222"/>
            <a:ext cx="142590" cy="676613"/>
            <a:chOff x="1" y="1321321"/>
            <a:chExt cx="2051719" cy="2469467"/>
          </a:xfrm>
        </p:grpSpPr>
        <p:sp>
          <p:nvSpPr>
            <p:cNvPr id="7" name="Rectangle 6"/>
            <p:cNvSpPr/>
            <p:nvPr/>
          </p:nvSpPr>
          <p:spPr>
            <a:xfrm>
              <a:off x="1" y="1321321"/>
              <a:ext cx="2051719" cy="50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1" y="1976477"/>
              <a:ext cx="2051719" cy="504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A0C458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1" y="2631633"/>
              <a:ext cx="2051719" cy="50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" y="3286788"/>
              <a:ext cx="2051719" cy="504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200"/>
                    </a14:imgEffect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1805" y="68281"/>
            <a:ext cx="2347973" cy="631261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2267744" y="3826787"/>
            <a:ext cx="21707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ill Sans MT" panose="020B0502020104020203" pitchFamily="34" charset="0"/>
              </a:rPr>
              <a:t>Maha Mahmoud</a:t>
            </a:r>
            <a:b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ill Sans MT" panose="020B0502020104020203" pitchFamily="34" charset="0"/>
              </a:rPr>
            </a:br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ill Sans MT" panose="020B0502020104020203" pitchFamily="34" charset="0"/>
              </a:rPr>
              <a:t>150792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 rot="21588297">
            <a:off x="5437501" y="3821031"/>
            <a:ext cx="338281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ill Sans MT" panose="020B0502020104020203" pitchFamily="34" charset="0"/>
              </a:rPr>
              <a:t>Supervisor: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Gill Sans MT" panose="020B0502020104020203" pitchFamily="34" charset="0"/>
            </a:endParaRPr>
          </a:p>
          <a:p>
            <a:pPr algn="ctr"/>
            <a:r>
              <a:rPr lang="en-US" sz="2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Gill Sans MT" panose="020B0502020104020203" pitchFamily="34" charset="0"/>
              </a:rPr>
              <a:t>Mr. Ramakrishna Kumar</a:t>
            </a:r>
            <a:endParaRPr lang="en-US" sz="2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Gill Sans MT" panose="020B0502020104020203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2752580" y="680958"/>
            <a:ext cx="460901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 smtClean="0">
                <a:latin typeface="Adobe Arabic" panose="02040503050201020203" pitchFamily="18" charset="-78"/>
                <a:cs typeface="Adobe Arabic" panose="02040503050201020203" pitchFamily="18" charset="-78"/>
              </a:rPr>
              <a:t>Caledonian College of Engineering</a:t>
            </a:r>
          </a:p>
          <a:p>
            <a:pPr algn="ctr"/>
            <a:r>
              <a:rPr lang="en-US" sz="1400" b="1" dirty="0" smtClean="0">
                <a:latin typeface="Adobe Arabic" panose="02040503050201020203" pitchFamily="18" charset="-78"/>
                <a:cs typeface="Adobe Arabic" panose="02040503050201020203" pitchFamily="18" charset="-78"/>
              </a:rPr>
              <a:t>Department </a:t>
            </a:r>
            <a:r>
              <a:rPr lang="en-US" sz="1400" b="1" dirty="0">
                <a:latin typeface="Adobe Arabic" panose="02040503050201020203" pitchFamily="18" charset="-78"/>
                <a:cs typeface="Adobe Arabic" panose="02040503050201020203" pitchFamily="18" charset="-78"/>
              </a:rPr>
              <a:t>of  </a:t>
            </a:r>
            <a:r>
              <a:rPr lang="en-US" sz="1400" b="1" dirty="0" smtClean="0">
                <a:latin typeface="Adobe Arabic" panose="02040503050201020203" pitchFamily="18" charset="-78"/>
                <a:cs typeface="Adobe Arabic" panose="02040503050201020203" pitchFamily="18" charset="-78"/>
              </a:rPr>
              <a:t>Electrical &amp; Communication Engineering</a:t>
            </a:r>
          </a:p>
          <a:p>
            <a:pPr algn="ctr"/>
            <a:r>
              <a:rPr lang="en-US" sz="1400" b="1" dirty="0">
                <a:latin typeface="Adobe Arabic" panose="02040503050201020203" pitchFamily="18" charset="-78"/>
                <a:cs typeface="Adobe Arabic" panose="02040503050201020203" pitchFamily="18" charset="-78"/>
              </a:rPr>
              <a:t>Web </a:t>
            </a:r>
            <a:r>
              <a:rPr lang="en-US" sz="1400" b="1" dirty="0" smtClean="0">
                <a:latin typeface="Adobe Arabic" panose="02040503050201020203" pitchFamily="18" charset="-78"/>
                <a:cs typeface="Adobe Arabic" panose="02040503050201020203" pitchFamily="18" charset="-78"/>
              </a:rPr>
              <a:t>Programming ( MHH624653 )</a:t>
            </a:r>
            <a:endParaRPr lang="en-US" sz="1400" b="1" kern="1200" dirty="0">
              <a:solidFill>
                <a:schemeClr val="tx1"/>
              </a:solidFill>
              <a:latin typeface="Adobe Arabic" panose="02040503050201020203" pitchFamily="18" charset="-78"/>
              <a:cs typeface="Adobe Arabic" panose="02040503050201020203" pitchFamily="18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9841235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4"/>
          <a:stretch/>
        </p:blipFill>
        <p:spPr bwMode="auto">
          <a:xfrm>
            <a:off x="1115616" y="555526"/>
            <a:ext cx="7272808" cy="3672408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30340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95536" y="413251"/>
            <a:ext cx="575029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b="1" dirty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Arial" pitchFamily="34" charset="0"/>
              </a:rPr>
              <a:t>4</a:t>
            </a:r>
            <a:r>
              <a:rPr lang="en-US" altLang="ko-KR" sz="3600" b="1" dirty="0" smtClean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Arial" pitchFamily="34" charset="0"/>
              </a:rPr>
              <a:t>. Implementation Details</a:t>
            </a:r>
            <a:endParaRPr lang="en-US" sz="3600" b="1" dirty="0">
              <a:solidFill>
                <a:srgbClr val="509BC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Arial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823520" y="1621125"/>
            <a:ext cx="4176464" cy="201622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 smtClean="0">
                <a:latin typeface="Gill Sans MT" panose="020B0502020104020203" pitchFamily="34" charset="0"/>
              </a:rPr>
              <a:t>Bootstrap </a:t>
            </a:r>
            <a:r>
              <a:rPr lang="en-US" sz="2000" dirty="0">
                <a:latin typeface="Gill Sans MT" panose="020B0502020104020203" pitchFamily="34" charset="0"/>
              </a:rPr>
              <a:t>(Modifying the UI)</a:t>
            </a:r>
          </a:p>
          <a:p>
            <a:r>
              <a:rPr lang="en-US" sz="2000" dirty="0" err="1">
                <a:latin typeface="Gill Sans MT" panose="020B0502020104020203" pitchFamily="34" charset="0"/>
              </a:rPr>
              <a:t>NuGet</a:t>
            </a:r>
            <a:r>
              <a:rPr lang="en-US" sz="2000" dirty="0">
                <a:latin typeface="Gill Sans MT" panose="020B0502020104020203" pitchFamily="34" charset="0"/>
              </a:rPr>
              <a:t> Packages</a:t>
            </a:r>
          </a:p>
          <a:p>
            <a:r>
              <a:rPr lang="en-US" sz="2000" dirty="0">
                <a:latin typeface="Gill Sans MT" panose="020B0502020104020203" pitchFamily="34" charset="0"/>
              </a:rPr>
              <a:t>Unobtrusive Validation</a:t>
            </a:r>
          </a:p>
          <a:p>
            <a:r>
              <a:rPr lang="en-US" sz="2000" dirty="0">
                <a:latin typeface="Gill Sans MT" panose="020B0502020104020203" pitchFamily="34" charset="0"/>
              </a:rPr>
              <a:t>Using Query String and Cookies</a:t>
            </a:r>
          </a:p>
          <a:p>
            <a:r>
              <a:rPr lang="en-US" sz="2000" dirty="0">
                <a:latin typeface="Gill Sans MT" panose="020B0502020104020203" pitchFamily="34" charset="0"/>
              </a:rPr>
              <a:t>Error Handling and ELMAH</a:t>
            </a:r>
          </a:p>
          <a:p>
            <a:r>
              <a:rPr lang="en-US" sz="2000" dirty="0">
                <a:latin typeface="Gill Sans MT" panose="020B0502020104020203" pitchFamily="34" charset="0"/>
              </a:rPr>
              <a:t>URL Routing</a:t>
            </a:r>
          </a:p>
          <a:p>
            <a:endParaRPr lang="en-US" sz="2000" dirty="0">
              <a:latin typeface="Gill Sans MT" panose="020B0502020104020203" pitchFamily="34" charset="0"/>
            </a:endParaRPr>
          </a:p>
          <a:p>
            <a:endParaRPr lang="en-US" sz="2000" dirty="0">
              <a:latin typeface="Gill Sans MT" panose="020B0502020104020203" pitchFamily="34" charset="0"/>
            </a:endParaRPr>
          </a:p>
          <a:p>
            <a:endParaRPr lang="en-US" sz="2000" dirty="0" smtClean="0">
              <a:latin typeface="Gill Sans MT" panose="020B0502020104020203" pitchFamily="34" charset="0"/>
            </a:endParaRPr>
          </a:p>
          <a:p>
            <a:pPr marL="0" indent="0">
              <a:buNone/>
            </a:pPr>
            <a:endParaRPr lang="en-US" sz="2000" dirty="0">
              <a:latin typeface="Gill Sans MT" panose="020B0502020104020203" pitchFamily="34" charset="0"/>
            </a:endParaRPr>
          </a:p>
          <a:p>
            <a:endParaRPr lang="en-US" sz="2000" dirty="0">
              <a:latin typeface="Gill Sans MT" panose="020B0502020104020203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400073" y="1621125"/>
            <a:ext cx="4572000" cy="2246769"/>
          </a:xfrm>
          <a:prstGeom prst="rect">
            <a:avLst/>
          </a:prstGeom>
        </p:spPr>
        <p:txBody>
          <a:bodyPr>
            <a:spAutoFit/>
          </a:bodyPr>
          <a:lstStyle/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</a:rPr>
              <a:t>ASP.NET Web Forms Template.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</a:rPr>
              <a:t>ASP.NET Identity (Membership)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</a:rPr>
              <a:t>Adding User Roles and limit access 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</a:rPr>
              <a:t>Entity Framework Code First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</a:rPr>
              <a:t>SQL Server Express Local DB</a:t>
            </a:r>
          </a:p>
          <a:p>
            <a:pPr marL="342900" indent="-342900">
              <a:spcBef>
                <a:spcPct val="20000"/>
              </a:spcBef>
              <a:buFont typeface="Arial" pitchFamily="34" charset="0"/>
              <a:buChar char="•"/>
            </a:pPr>
            <a:r>
              <a:rPr lang="en-US" sz="2000" dirty="0">
                <a:latin typeface="Gill Sans MT" panose="020B0502020104020203" pitchFamily="34" charset="0"/>
              </a:rPr>
              <a:t>Master Pages</a:t>
            </a:r>
          </a:p>
        </p:txBody>
      </p:sp>
    </p:spTree>
    <p:extLst>
      <p:ext uri="{BB962C8B-B14F-4D97-AF65-F5344CB8AC3E}">
        <p14:creationId xmlns:p14="http://schemas.microsoft.com/office/powerpoint/2010/main" val="425426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251520" y="-44970"/>
            <a:ext cx="52597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Arial" pitchFamily="34" charset="0"/>
              </a:rPr>
              <a:t>5</a:t>
            </a:r>
            <a:r>
              <a:rPr lang="en-US" altLang="ko-KR" sz="3200" b="1" dirty="0" smtClean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Arial" pitchFamily="34" charset="0"/>
              </a:rPr>
              <a:t>. Results and Discussion</a:t>
            </a:r>
            <a:endParaRPr lang="en-US" sz="3200" b="1" dirty="0">
              <a:solidFill>
                <a:srgbClr val="509BC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Arial" pitchFamily="34" charset="0"/>
            </a:endParaRPr>
          </a:p>
        </p:txBody>
      </p:sp>
      <p:pic>
        <p:nvPicPr>
          <p:cNvPr id="2" name="ScreenCapture_2019-12-22 07.29.4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12" y="539805"/>
            <a:ext cx="9144000" cy="416395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164288" y="247417"/>
            <a:ext cx="214715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en-US" sz="1100" dirty="0" smtClean="0">
                <a:solidFill>
                  <a:srgbClr val="509BC4"/>
                </a:solidFill>
                <a:latin typeface="Gill Sans MT" panose="020B0502020104020203" pitchFamily="34" charset="0"/>
              </a:rPr>
              <a:t>* Please Play the video below</a:t>
            </a:r>
            <a:endParaRPr lang="en-US" sz="1100" dirty="0">
              <a:solidFill>
                <a:srgbClr val="509BC4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592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Capture_2019-12-22 07.34.0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512" y="339503"/>
            <a:ext cx="9144000" cy="4464496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3568" y="51470"/>
            <a:ext cx="214715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en-US" sz="1100" dirty="0" smtClean="0">
                <a:solidFill>
                  <a:srgbClr val="509BC4"/>
                </a:solidFill>
                <a:latin typeface="Gill Sans MT" panose="020B0502020104020203" pitchFamily="34" charset="0"/>
              </a:rPr>
              <a:t>* Please Play the video below</a:t>
            </a:r>
            <a:endParaRPr lang="en-US" sz="1100" dirty="0">
              <a:solidFill>
                <a:srgbClr val="509BC4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865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creenCapture_2019-12-22 07.35.2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39502"/>
            <a:ext cx="9144000" cy="450033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683568" y="51470"/>
            <a:ext cx="214715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ct val="20000"/>
              </a:spcBef>
            </a:pPr>
            <a:r>
              <a:rPr lang="en-US" sz="1100" dirty="0" smtClean="0">
                <a:solidFill>
                  <a:srgbClr val="509BC4"/>
                </a:solidFill>
                <a:latin typeface="Gill Sans MT" panose="020B0502020104020203" pitchFamily="34" charset="0"/>
              </a:rPr>
              <a:t>* Please Play the video below</a:t>
            </a:r>
            <a:endParaRPr lang="en-US" sz="1100" dirty="0">
              <a:solidFill>
                <a:srgbClr val="509BC4"/>
              </a:solidFill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83239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" y="1459394"/>
            <a:ext cx="1835696" cy="2209460"/>
            <a:chOff x="1" y="1321321"/>
            <a:chExt cx="2051719" cy="2469467"/>
          </a:xfrm>
        </p:grpSpPr>
        <p:sp>
          <p:nvSpPr>
            <p:cNvPr id="9" name="Rectangle 8"/>
            <p:cNvSpPr/>
            <p:nvPr/>
          </p:nvSpPr>
          <p:spPr>
            <a:xfrm>
              <a:off x="1" y="1321321"/>
              <a:ext cx="2051719" cy="50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" y="1976477"/>
              <a:ext cx="2051719" cy="504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A0C458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" y="2631633"/>
              <a:ext cx="2051719" cy="50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" y="3286788"/>
              <a:ext cx="2051719" cy="504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7308304" y="1459394"/>
            <a:ext cx="1835696" cy="2209460"/>
            <a:chOff x="1" y="1321321"/>
            <a:chExt cx="2051719" cy="2469467"/>
          </a:xfrm>
        </p:grpSpPr>
        <p:sp>
          <p:nvSpPr>
            <p:cNvPr id="20" name="Rectangle 19"/>
            <p:cNvSpPr/>
            <p:nvPr/>
          </p:nvSpPr>
          <p:spPr>
            <a:xfrm>
              <a:off x="1" y="1321321"/>
              <a:ext cx="2051719" cy="50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" y="1976477"/>
              <a:ext cx="2051719" cy="504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A0C458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" y="2631633"/>
              <a:ext cx="2051719" cy="50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" y="3286788"/>
              <a:ext cx="2051719" cy="504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Rounded Rectangle 4"/>
          <p:cNvSpPr/>
          <p:nvPr/>
        </p:nvSpPr>
        <p:spPr>
          <a:xfrm>
            <a:off x="2051720" y="411510"/>
            <a:ext cx="5040560" cy="4232914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509BC4"/>
              </a:solidFill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3068960" y="571084"/>
            <a:ext cx="3006080" cy="77653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 dirty="0" smtClean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Conclusion</a:t>
            </a:r>
            <a:endParaRPr lang="ko-KR" altLang="en-US" sz="3600" b="1" dirty="0">
              <a:solidFill>
                <a:srgbClr val="509BC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231740" y="1347614"/>
            <a:ext cx="4680520" cy="28080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GB" sz="2000" dirty="0">
                <a:latin typeface="Gill Sans MT" panose="020B0502020104020203" pitchFamily="34" charset="0"/>
                <a:ea typeface="Calibri" panose="020F0502020204030204" pitchFamily="34" charset="0"/>
              </a:rPr>
              <a:t>In </a:t>
            </a:r>
            <a:r>
              <a:rPr lang="en-GB" sz="2000" dirty="0" smtClean="0">
                <a:latin typeface="Gill Sans MT" panose="020B0502020104020203" pitchFamily="34" charset="0"/>
                <a:ea typeface="Calibri" panose="020F0502020204030204" pitchFamily="34" charset="0"/>
              </a:rPr>
              <a:t>conclusion, Celebreno web application</a:t>
            </a:r>
          </a:p>
          <a:p>
            <a:pPr algn="ctr">
              <a:lnSpc>
                <a:spcPct val="150000"/>
              </a:lnSpc>
            </a:pPr>
            <a:r>
              <a:rPr lang="en-GB" sz="2000" dirty="0" smtClean="0">
                <a:latin typeface="Gill Sans MT" panose="020B0502020104020203" pitchFamily="34" charset="0"/>
                <a:ea typeface="Calibri" panose="020F0502020204030204" pitchFamily="34" charset="0"/>
              </a:rPr>
              <a:t>will be a great option for people who need to plan their events. It is free to use and</a:t>
            </a:r>
          </a:p>
          <a:p>
            <a:pPr algn="ctr">
              <a:lnSpc>
                <a:spcPct val="150000"/>
              </a:lnSpc>
            </a:pPr>
            <a:r>
              <a:rPr lang="en-GB" sz="2000" dirty="0" smtClean="0">
                <a:latin typeface="Gill Sans MT" panose="020B0502020104020203" pitchFamily="34" charset="0"/>
                <a:ea typeface="Calibri" panose="020F0502020204030204" pitchFamily="34" charset="0"/>
              </a:rPr>
              <a:t>user-friendly. The requirements analysis,</a:t>
            </a:r>
          </a:p>
          <a:p>
            <a:pPr algn="ctr">
              <a:lnSpc>
                <a:spcPct val="150000"/>
              </a:lnSpc>
            </a:pPr>
            <a:r>
              <a:rPr lang="en-GB" sz="2000" dirty="0" smtClean="0">
                <a:latin typeface="Gill Sans MT" panose="020B0502020104020203" pitchFamily="34" charset="0"/>
                <a:ea typeface="Calibri" panose="020F0502020204030204" pitchFamily="34" charset="0"/>
              </a:rPr>
              <a:t>design, implementation details, results and</a:t>
            </a:r>
          </a:p>
          <a:p>
            <a:pPr algn="ctr">
              <a:lnSpc>
                <a:spcPct val="150000"/>
              </a:lnSpc>
            </a:pPr>
            <a:r>
              <a:rPr lang="en-GB" sz="2000" dirty="0" smtClean="0">
                <a:latin typeface="Gill Sans MT" panose="020B0502020104020203" pitchFamily="34" charset="0"/>
                <a:ea typeface="Calibri" panose="020F0502020204030204" pitchFamily="34" charset="0"/>
              </a:rPr>
              <a:t>discussion are clearly mentioned.</a:t>
            </a:r>
            <a:endParaRPr lang="en-US" sz="20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1893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1" y="1459394"/>
            <a:ext cx="1835696" cy="2209460"/>
            <a:chOff x="1" y="1321321"/>
            <a:chExt cx="2051719" cy="2469467"/>
          </a:xfrm>
        </p:grpSpPr>
        <p:sp>
          <p:nvSpPr>
            <p:cNvPr id="9" name="Rectangle 8"/>
            <p:cNvSpPr/>
            <p:nvPr/>
          </p:nvSpPr>
          <p:spPr>
            <a:xfrm>
              <a:off x="1" y="1321321"/>
              <a:ext cx="2051719" cy="50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1" y="1976477"/>
              <a:ext cx="2051719" cy="504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A0C458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1" y="2631633"/>
              <a:ext cx="2051719" cy="50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1" y="3286788"/>
              <a:ext cx="2051719" cy="504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7308304" y="1459394"/>
            <a:ext cx="1835696" cy="2209460"/>
            <a:chOff x="1" y="1321321"/>
            <a:chExt cx="2051719" cy="2469467"/>
          </a:xfrm>
        </p:grpSpPr>
        <p:sp>
          <p:nvSpPr>
            <p:cNvPr id="20" name="Rectangle 19"/>
            <p:cNvSpPr/>
            <p:nvPr/>
          </p:nvSpPr>
          <p:spPr>
            <a:xfrm>
              <a:off x="1" y="1321321"/>
              <a:ext cx="2051719" cy="504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1" y="1976477"/>
              <a:ext cx="2051719" cy="504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rgbClr val="A0C458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" y="2631633"/>
              <a:ext cx="2051719" cy="504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1" y="3286788"/>
              <a:ext cx="2051719" cy="504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" name="Rounded Rectangle 4"/>
          <p:cNvSpPr/>
          <p:nvPr/>
        </p:nvSpPr>
        <p:spPr>
          <a:xfrm>
            <a:off x="2051720" y="411510"/>
            <a:ext cx="5040560" cy="4232914"/>
          </a:xfrm>
          <a:prstGeom prst="roundRect">
            <a:avLst/>
          </a:prstGeom>
          <a:solidFill>
            <a:schemeClr val="bg1"/>
          </a:solidFill>
          <a:ln>
            <a:solidFill>
              <a:schemeClr val="accent1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509BC4"/>
              </a:solidFill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3068960" y="643092"/>
            <a:ext cx="3006080" cy="77653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 dirty="0" smtClean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Future Work</a:t>
            </a:r>
            <a:endParaRPr lang="ko-KR" altLang="en-US" sz="3600" b="1" dirty="0">
              <a:solidFill>
                <a:srgbClr val="509BC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222739" y="1691131"/>
            <a:ext cx="469852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Gill Sans MT" panose="020B0502020104020203" pitchFamily="34" charset="0"/>
              </a:rPr>
              <a:t>Host the Web </a:t>
            </a:r>
            <a:r>
              <a:rPr lang="en-US" sz="1600" dirty="0" smtClean="0">
                <a:latin typeface="Gill Sans MT" panose="020B0502020104020203" pitchFamily="34" charset="0"/>
              </a:rPr>
              <a:t>Application</a:t>
            </a:r>
          </a:p>
          <a:p>
            <a:pPr marL="342900" indent="-342900" algn="ctr">
              <a:buFont typeface="Arial" panose="020B0604020202020204" pitchFamily="34" charset="0"/>
              <a:buChar char="•"/>
            </a:pPr>
            <a:endParaRPr lang="en-US" sz="1600" dirty="0">
              <a:latin typeface="Gill Sans MT" panose="020B0502020104020203" pitchFamily="34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Gill Sans MT" panose="020B0502020104020203" pitchFamily="34" charset="0"/>
              </a:rPr>
              <a:t>Incorporate a Chatbot into the web application</a:t>
            </a:r>
          </a:p>
          <a:p>
            <a:pPr algn="ctr"/>
            <a:endParaRPr lang="en-US" sz="1600" dirty="0" smtClean="0">
              <a:latin typeface="Gill Sans MT" panose="020B0502020104020203" pitchFamily="34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1600" dirty="0" smtClean="0">
                <a:latin typeface="Gill Sans MT" panose="020B0502020104020203" pitchFamily="34" charset="0"/>
              </a:rPr>
              <a:t>Setting up Two </a:t>
            </a:r>
            <a:r>
              <a:rPr lang="en-US" sz="1600" dirty="0">
                <a:latin typeface="Gill Sans MT" panose="020B0502020104020203" pitchFamily="34" charset="0"/>
              </a:rPr>
              <a:t>F</a:t>
            </a:r>
            <a:r>
              <a:rPr lang="en-US" sz="1600" dirty="0" smtClean="0">
                <a:latin typeface="Gill Sans MT" panose="020B0502020104020203" pitchFamily="34" charset="0"/>
              </a:rPr>
              <a:t>actor Authentication.</a:t>
            </a:r>
          </a:p>
          <a:p>
            <a:pPr algn="ctr"/>
            <a:endParaRPr lang="en-US" sz="1600" dirty="0" smtClean="0">
              <a:latin typeface="Gill Sans MT" panose="020B0502020104020203" pitchFamily="34" charset="0"/>
            </a:endParaRPr>
          </a:p>
          <a:p>
            <a:pPr marL="342900" indent="-342900" algn="ctr">
              <a:buFont typeface="Arial" panose="020B0604020202020204" pitchFamily="34" charset="0"/>
              <a:buChar char="•"/>
            </a:pPr>
            <a:r>
              <a:rPr lang="en-US" sz="1600" dirty="0">
                <a:latin typeface="Gill Sans MT" panose="020B0502020104020203" pitchFamily="34" charset="0"/>
              </a:rPr>
              <a:t>Adding a search functionality</a:t>
            </a:r>
            <a:r>
              <a:rPr lang="en-US" sz="1600" dirty="0" smtClean="0">
                <a:latin typeface="Gill Sans MT" panose="020B0502020104020203" pitchFamily="34" charset="0"/>
              </a:rPr>
              <a:t>.</a:t>
            </a:r>
            <a:endParaRPr 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5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414954" y="195486"/>
            <a:ext cx="3006080" cy="776530"/>
          </a:xfrm>
          <a:prstGeom prst="rect">
            <a:avLst/>
          </a:prstGeom>
        </p:spPr>
        <p:txBody>
          <a:bodyPr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 dirty="0" smtClean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References</a:t>
            </a:r>
            <a:endParaRPr lang="ko-KR" altLang="en-US" sz="3600" b="1" dirty="0">
              <a:solidFill>
                <a:srgbClr val="509BC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403648" y="987574"/>
            <a:ext cx="7560840" cy="3884387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600" dirty="0" err="1" smtClean="0">
                <a:latin typeface="Gill Sans MT" panose="020B0502020104020203" pitchFamily="34" charset="0"/>
              </a:rPr>
              <a:t>AjayKumar</a:t>
            </a:r>
            <a:r>
              <a:rPr lang="en-US" sz="1600" dirty="0" smtClean="0">
                <a:latin typeface="Gill Sans MT" panose="020B0502020104020203" pitchFamily="34" charset="0"/>
              </a:rPr>
              <a:t>, </a:t>
            </a:r>
            <a:r>
              <a:rPr lang="en-US" sz="1600" dirty="0" err="1" smtClean="0">
                <a:latin typeface="Gill Sans MT" panose="020B0502020104020203" pitchFamily="34" charset="0"/>
              </a:rPr>
              <a:t>Taher</a:t>
            </a:r>
            <a:r>
              <a:rPr lang="en-US" sz="1600" dirty="0" smtClean="0">
                <a:latin typeface="Gill Sans MT" panose="020B0502020104020203" pitchFamily="34" charset="0"/>
              </a:rPr>
              <a:t> &amp; </a:t>
            </a:r>
            <a:r>
              <a:rPr lang="en-US" sz="1600" dirty="0" err="1" smtClean="0">
                <a:latin typeface="Gill Sans MT" panose="020B0502020104020203" pitchFamily="34" charset="0"/>
              </a:rPr>
              <a:t>Kasture</a:t>
            </a:r>
            <a:r>
              <a:rPr lang="en-US" sz="1600" dirty="0" smtClean="0">
                <a:latin typeface="Gill Sans MT" panose="020B0502020104020203" pitchFamily="34" charset="0"/>
              </a:rPr>
              <a:t>, 2018. A study and implementation of event management system using smartphone. In Journal of Emerging Technologies and Innovative Research 2018. Ahmadabad, April 2018. Ahmadabad: </a:t>
            </a:r>
            <a:r>
              <a:rPr lang="en-US" sz="1600" dirty="0" err="1" smtClean="0">
                <a:latin typeface="Gill Sans MT" panose="020B0502020104020203" pitchFamily="34" charset="0"/>
              </a:rPr>
              <a:t>AjayKumar</a:t>
            </a:r>
            <a:r>
              <a:rPr lang="en-US" sz="1600" dirty="0" smtClean="0">
                <a:latin typeface="Gill Sans MT" panose="020B0502020104020203" pitchFamily="34" charset="0"/>
              </a:rPr>
              <a:t>. pp. 1-4.</a:t>
            </a:r>
          </a:p>
          <a:p>
            <a:pPr algn="just"/>
            <a:r>
              <a:rPr lang="en-US" sz="1600" dirty="0" err="1" smtClean="0">
                <a:latin typeface="Gill Sans MT" panose="020B0502020104020203" pitchFamily="34" charset="0"/>
              </a:rPr>
              <a:t>Binti</a:t>
            </a:r>
            <a:r>
              <a:rPr lang="en-US" sz="1600" dirty="0" smtClean="0">
                <a:latin typeface="Gill Sans MT" panose="020B0502020104020203" pitchFamily="34" charset="0"/>
              </a:rPr>
              <a:t> &amp; Ghani, 2016. A generic web-based event management system (GEMS). In UTM Computing Proceedings. Kula Lumpur, September 2016. Kula Lumpur: </a:t>
            </a:r>
            <a:r>
              <a:rPr lang="en-US" sz="1600" dirty="0" err="1" smtClean="0">
                <a:latin typeface="Gill Sans MT" panose="020B0502020104020203" pitchFamily="34" charset="0"/>
              </a:rPr>
              <a:t>Binti</a:t>
            </a:r>
            <a:r>
              <a:rPr lang="en-US" sz="1600" dirty="0" smtClean="0">
                <a:latin typeface="Gill Sans MT" panose="020B0502020104020203" pitchFamily="34" charset="0"/>
              </a:rPr>
              <a:t>. pp. 1-6.</a:t>
            </a:r>
          </a:p>
          <a:p>
            <a:r>
              <a:rPr lang="en-GB" sz="1600" dirty="0" err="1">
                <a:latin typeface="Gill Sans MT" panose="020B0502020104020203" pitchFamily="34" charset="0"/>
              </a:rPr>
              <a:t>Gleb</a:t>
            </a:r>
            <a:r>
              <a:rPr lang="en-GB" sz="1600" dirty="0">
                <a:latin typeface="Gill Sans MT" panose="020B0502020104020203" pitchFamily="34" charset="0"/>
              </a:rPr>
              <a:t>, B., 2019. </a:t>
            </a:r>
            <a:r>
              <a:rPr lang="en-GB" sz="1600" i="1" dirty="0">
                <a:latin typeface="Gill Sans MT" panose="020B0502020104020203" pitchFamily="34" charset="0"/>
              </a:rPr>
              <a:t>How Do Free Mobile Apps Make Money?. </a:t>
            </a:r>
            <a:r>
              <a:rPr lang="en-GB" sz="1600" dirty="0">
                <a:latin typeface="Gill Sans MT" panose="020B0502020104020203" pitchFamily="34" charset="0"/>
              </a:rPr>
              <a:t>[Online] </a:t>
            </a:r>
            <a:br>
              <a:rPr lang="en-GB" sz="1600" dirty="0">
                <a:latin typeface="Gill Sans MT" panose="020B0502020104020203" pitchFamily="34" charset="0"/>
              </a:rPr>
            </a:br>
            <a:r>
              <a:rPr lang="en-GB" sz="1600" dirty="0">
                <a:latin typeface="Gill Sans MT" panose="020B0502020104020203" pitchFamily="34" charset="0"/>
              </a:rPr>
              <a:t>Available at: </a:t>
            </a:r>
            <a:r>
              <a:rPr lang="en-GB" sz="1600" u="sng" dirty="0">
                <a:latin typeface="Gill Sans MT" panose="020B0502020104020203" pitchFamily="34" charset="0"/>
              </a:rPr>
              <a:t>https://rubygarage.org/blog/how-do-free-apps-make-money</a:t>
            </a:r>
            <a:r>
              <a:rPr lang="en-GB" sz="1600" dirty="0">
                <a:latin typeface="Gill Sans MT" panose="020B0502020104020203" pitchFamily="34" charset="0"/>
              </a:rPr>
              <a:t/>
            </a:r>
            <a:br>
              <a:rPr lang="en-GB" sz="1600" dirty="0">
                <a:latin typeface="Gill Sans MT" panose="020B0502020104020203" pitchFamily="34" charset="0"/>
              </a:rPr>
            </a:br>
            <a:r>
              <a:rPr lang="en-GB" sz="1600" dirty="0">
                <a:latin typeface="Gill Sans MT" panose="020B0502020104020203" pitchFamily="34" charset="0"/>
              </a:rPr>
              <a:t>[Accessed 19 December 2019].</a:t>
            </a:r>
            <a:endParaRPr lang="en-US" sz="1600" dirty="0">
              <a:latin typeface="Gill Sans MT" panose="020B0502020104020203" pitchFamily="34" charset="0"/>
            </a:endParaRPr>
          </a:p>
          <a:p>
            <a:r>
              <a:rPr lang="en-GB" sz="1600" dirty="0" err="1">
                <a:latin typeface="Gill Sans MT" panose="020B0502020104020203" pitchFamily="34" charset="0"/>
              </a:rPr>
              <a:t>Kryzhanovska</a:t>
            </a:r>
            <a:r>
              <a:rPr lang="en-GB" sz="1600" dirty="0">
                <a:latin typeface="Gill Sans MT" panose="020B0502020104020203" pitchFamily="34" charset="0"/>
              </a:rPr>
              <a:t> , A., 2019. </a:t>
            </a:r>
            <a:r>
              <a:rPr lang="en-GB" sz="1600" i="1" dirty="0">
                <a:latin typeface="Gill Sans MT" panose="020B0502020104020203" pitchFamily="34" charset="0"/>
              </a:rPr>
              <a:t>How to Make a Free Web App Earn You Money. </a:t>
            </a:r>
            <a:r>
              <a:rPr lang="en-GB" sz="1600" dirty="0">
                <a:latin typeface="Gill Sans MT" panose="020B0502020104020203" pitchFamily="34" charset="0"/>
              </a:rPr>
              <a:t>[Online] </a:t>
            </a:r>
            <a:br>
              <a:rPr lang="en-GB" sz="1600" dirty="0">
                <a:latin typeface="Gill Sans MT" panose="020B0502020104020203" pitchFamily="34" charset="0"/>
              </a:rPr>
            </a:br>
            <a:r>
              <a:rPr lang="en-GB" sz="1600" dirty="0">
                <a:latin typeface="Gill Sans MT" panose="020B0502020104020203" pitchFamily="34" charset="0"/>
              </a:rPr>
              <a:t>Available at: </a:t>
            </a:r>
            <a:r>
              <a:rPr lang="en-GB" sz="1600" u="sng" dirty="0">
                <a:latin typeface="Gill Sans MT" panose="020B0502020104020203" pitchFamily="34" charset="0"/>
              </a:rPr>
              <a:t>https://gearheart.io/blog/how-make-free-web-app-earn-you-money/</a:t>
            </a:r>
            <a:r>
              <a:rPr lang="en-GB" sz="1600" dirty="0">
                <a:latin typeface="Gill Sans MT" panose="020B0502020104020203" pitchFamily="34" charset="0"/>
              </a:rPr>
              <a:t/>
            </a:r>
            <a:br>
              <a:rPr lang="en-GB" sz="1600" dirty="0">
                <a:latin typeface="Gill Sans MT" panose="020B0502020104020203" pitchFamily="34" charset="0"/>
              </a:rPr>
            </a:br>
            <a:r>
              <a:rPr lang="en-GB" sz="1600" dirty="0">
                <a:latin typeface="Gill Sans MT" panose="020B0502020104020203" pitchFamily="34" charset="0"/>
              </a:rPr>
              <a:t>[Accessed December 19 2019].</a:t>
            </a:r>
            <a:endParaRPr lang="en-US" sz="1600" dirty="0">
              <a:latin typeface="Gill Sans MT" panose="020B0502020104020203" pitchFamily="34" charset="0"/>
            </a:endParaRPr>
          </a:p>
          <a:p>
            <a:r>
              <a:rPr lang="en-GB" sz="1600" dirty="0" err="1">
                <a:latin typeface="Gill Sans MT" panose="020B0502020104020203" pitchFamily="34" charset="0"/>
              </a:rPr>
              <a:t>WorkFront</a:t>
            </a:r>
            <a:r>
              <a:rPr lang="en-GB" sz="1600" dirty="0">
                <a:latin typeface="Gill Sans MT" panose="020B0502020104020203" pitchFamily="34" charset="0"/>
              </a:rPr>
              <a:t>, 2018. </a:t>
            </a:r>
            <a:r>
              <a:rPr lang="en-GB" sz="1600" i="1" dirty="0">
                <a:latin typeface="Gill Sans MT" panose="020B0502020104020203" pitchFamily="34" charset="0"/>
              </a:rPr>
              <a:t>The 6 project constraints and how to manage them. </a:t>
            </a:r>
            <a:r>
              <a:rPr lang="en-GB" sz="1600" dirty="0">
                <a:latin typeface="Gill Sans MT" panose="020B0502020104020203" pitchFamily="34" charset="0"/>
              </a:rPr>
              <a:t>[Online] </a:t>
            </a:r>
            <a:br>
              <a:rPr lang="en-GB" sz="1600" dirty="0">
                <a:latin typeface="Gill Sans MT" panose="020B0502020104020203" pitchFamily="34" charset="0"/>
              </a:rPr>
            </a:br>
            <a:r>
              <a:rPr lang="en-GB" sz="1600" dirty="0">
                <a:latin typeface="Gill Sans MT" panose="020B0502020104020203" pitchFamily="34" charset="0"/>
              </a:rPr>
              <a:t>Available at: </a:t>
            </a:r>
            <a:r>
              <a:rPr lang="en-GB" sz="1600" u="sng" dirty="0">
                <a:latin typeface="Gill Sans MT" panose="020B0502020104020203" pitchFamily="34" charset="0"/>
              </a:rPr>
              <a:t>https://www.workfront.com/blog/the-6-project-constraints</a:t>
            </a:r>
            <a:r>
              <a:rPr lang="en-GB" sz="1600" dirty="0">
                <a:latin typeface="Gill Sans MT" panose="020B0502020104020203" pitchFamily="34" charset="0"/>
              </a:rPr>
              <a:t/>
            </a:r>
            <a:br>
              <a:rPr lang="en-GB" sz="1600" dirty="0">
                <a:latin typeface="Gill Sans MT" panose="020B0502020104020203" pitchFamily="34" charset="0"/>
              </a:rPr>
            </a:br>
            <a:r>
              <a:rPr lang="en-GB" sz="1600" dirty="0">
                <a:latin typeface="Gill Sans MT" panose="020B0502020104020203" pitchFamily="34" charset="0"/>
              </a:rPr>
              <a:t>[Accessed 19 December 2019].</a:t>
            </a:r>
            <a:endParaRPr lang="en-US" sz="1600" dirty="0">
              <a:latin typeface="Gill Sans MT" panose="020B0502020104020203" pitchFamily="34" charset="0"/>
            </a:endParaRPr>
          </a:p>
          <a:p>
            <a:pPr algn="just"/>
            <a:endParaRPr lang="en-US" sz="1600" dirty="0" smtClean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0823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/>
          <p:cNvGrpSpPr/>
          <p:nvPr/>
        </p:nvGrpSpPr>
        <p:grpSpPr>
          <a:xfrm>
            <a:off x="611560" y="509252"/>
            <a:ext cx="7920880" cy="4006714"/>
            <a:chOff x="152400" y="152400"/>
            <a:chExt cx="9126287" cy="5143500"/>
          </a:xfrm>
        </p:grpSpPr>
        <p:sp>
          <p:nvSpPr>
            <p:cNvPr id="25" name="Rectangle 24"/>
            <p:cNvSpPr/>
            <p:nvPr/>
          </p:nvSpPr>
          <p:spPr>
            <a:xfrm>
              <a:off x="152400" y="152400"/>
              <a:ext cx="22860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436046" y="152400"/>
              <a:ext cx="2286000" cy="51435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722046" y="152400"/>
              <a:ext cx="2286000" cy="51435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6992687" y="152400"/>
              <a:ext cx="2286000" cy="51435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</p:grpSp>
      <p:sp>
        <p:nvSpPr>
          <p:cNvPr id="29" name="Title 1"/>
          <p:cNvSpPr txBox="1">
            <a:spLocks/>
          </p:cNvSpPr>
          <p:nvPr/>
        </p:nvSpPr>
        <p:spPr>
          <a:xfrm>
            <a:off x="1979712" y="1682499"/>
            <a:ext cx="5472608" cy="1681339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36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ea typeface="+mj-ea"/>
                <a:cs typeface="Arial" pitchFamily="34" charset="0"/>
              </a:defRPr>
            </a:lvl1pPr>
          </a:lstStyle>
          <a:p>
            <a:r>
              <a:rPr lang="en-US" altLang="ko-K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Thank </a:t>
            </a:r>
            <a:r>
              <a:rPr lang="en-US" altLang="ko-KR" sz="4000" dirty="0" smtClean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Forte" panose="03060902040502070203" pitchFamily="66" charset="0"/>
              </a:rPr>
              <a:t>you for your attention</a:t>
            </a:r>
            <a:endParaRPr lang="ko-KR" altLang="en-US" sz="40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Forte" panose="03060902040502070203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00212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3102" y="42964"/>
            <a:ext cx="7596336" cy="776530"/>
          </a:xfrm>
        </p:spPr>
        <p:txBody>
          <a:bodyPr/>
          <a:lstStyle/>
          <a:p>
            <a:r>
              <a:rPr lang="en-US" altLang="ko-KR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Agenda Layout</a:t>
            </a:r>
            <a:endParaRPr lang="ko-KR" altLang="en-US" sz="32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27165" y="2283790"/>
            <a:ext cx="7020000" cy="64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Rectangle 10"/>
          <p:cNvSpPr/>
          <p:nvPr/>
        </p:nvSpPr>
        <p:spPr>
          <a:xfrm>
            <a:off x="2327140" y="2355782"/>
            <a:ext cx="6116031" cy="50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Rectangle 9"/>
          <p:cNvSpPr/>
          <p:nvPr/>
        </p:nvSpPr>
        <p:spPr>
          <a:xfrm>
            <a:off x="1619505" y="2355782"/>
            <a:ext cx="612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1603139" y="2398117"/>
            <a:ext cx="6052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3</a:t>
            </a:r>
            <a:endParaRPr lang="ko-KR" altLang="en-US" sz="24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2"/>
          <p:cNvSpPr txBox="1"/>
          <p:nvPr/>
        </p:nvSpPr>
        <p:spPr bwMode="auto">
          <a:xfrm>
            <a:off x="2483768" y="2418442"/>
            <a:ext cx="4813049" cy="36933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Design</a:t>
            </a:r>
            <a:endParaRPr lang="ko-KR" alt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532940" y="2910695"/>
            <a:ext cx="6999500" cy="669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Rectangle 27"/>
          <p:cNvSpPr/>
          <p:nvPr/>
        </p:nvSpPr>
        <p:spPr>
          <a:xfrm>
            <a:off x="2327140" y="3003862"/>
            <a:ext cx="6116031" cy="50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A0C458"/>
              </a:solidFill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1619505" y="2982703"/>
            <a:ext cx="612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/>
          <p:cNvSpPr txBox="1"/>
          <p:nvPr/>
        </p:nvSpPr>
        <p:spPr>
          <a:xfrm>
            <a:off x="1626224" y="3025030"/>
            <a:ext cx="6052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4</a:t>
            </a:r>
            <a:endParaRPr lang="ko-KR" altLang="en-US" sz="2400" b="1" dirty="0">
              <a:solidFill>
                <a:schemeClr val="accent2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1" name="TextBox 12"/>
          <p:cNvSpPr txBox="1"/>
          <p:nvPr/>
        </p:nvSpPr>
        <p:spPr bwMode="auto">
          <a:xfrm>
            <a:off x="2483767" y="3043186"/>
            <a:ext cx="4813049" cy="36933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Implementation Details</a:t>
            </a:r>
            <a:endParaRPr lang="ko-KR" alt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1527165" y="3579934"/>
            <a:ext cx="7020000" cy="64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Rectangle 34"/>
          <p:cNvSpPr/>
          <p:nvPr/>
        </p:nvSpPr>
        <p:spPr>
          <a:xfrm>
            <a:off x="2327140" y="3651934"/>
            <a:ext cx="6116031" cy="50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Rectangle 35"/>
          <p:cNvSpPr/>
          <p:nvPr/>
        </p:nvSpPr>
        <p:spPr>
          <a:xfrm>
            <a:off x="1619505" y="3651942"/>
            <a:ext cx="612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/>
          <p:cNvSpPr txBox="1"/>
          <p:nvPr/>
        </p:nvSpPr>
        <p:spPr>
          <a:xfrm>
            <a:off x="1626224" y="3673102"/>
            <a:ext cx="6052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latin typeface="Arial" pitchFamily="34" charset="0"/>
                <a:cs typeface="Arial" pitchFamily="34" charset="0"/>
              </a:rPr>
              <a:t>5</a:t>
            </a:r>
            <a:endParaRPr lang="ko-KR" altLang="en-US" sz="2400" b="1" dirty="0">
              <a:solidFill>
                <a:schemeClr val="accent3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8" name="TextBox 12"/>
          <p:cNvSpPr txBox="1"/>
          <p:nvPr/>
        </p:nvSpPr>
        <p:spPr bwMode="auto">
          <a:xfrm>
            <a:off x="2483768" y="3731895"/>
            <a:ext cx="4813049" cy="36933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Result and Discussion</a:t>
            </a:r>
            <a:endParaRPr lang="ko-KR" alt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512440" y="4228006"/>
            <a:ext cx="7020000" cy="64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Rectangle 40"/>
          <p:cNvSpPr/>
          <p:nvPr/>
        </p:nvSpPr>
        <p:spPr>
          <a:xfrm>
            <a:off x="2312415" y="4300006"/>
            <a:ext cx="6116031" cy="50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Rectangle 41"/>
          <p:cNvSpPr/>
          <p:nvPr/>
        </p:nvSpPr>
        <p:spPr>
          <a:xfrm>
            <a:off x="1611146" y="4299942"/>
            <a:ext cx="612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/>
          <p:cNvSpPr txBox="1"/>
          <p:nvPr/>
        </p:nvSpPr>
        <p:spPr>
          <a:xfrm>
            <a:off x="1603139" y="4300006"/>
            <a:ext cx="6052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6</a:t>
            </a:r>
            <a:endParaRPr lang="ko-KR" altLang="en-US" sz="24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4" name="TextBox 12"/>
          <p:cNvSpPr txBox="1"/>
          <p:nvPr/>
        </p:nvSpPr>
        <p:spPr bwMode="auto">
          <a:xfrm>
            <a:off x="2483768" y="4371950"/>
            <a:ext cx="4813049" cy="36933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Conclusion and Future Work</a:t>
            </a:r>
            <a:endParaRPr lang="ko-KR" alt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7" name="Rectangle 46"/>
          <p:cNvSpPr/>
          <p:nvPr/>
        </p:nvSpPr>
        <p:spPr>
          <a:xfrm>
            <a:off x="1551104" y="1635718"/>
            <a:ext cx="7020000" cy="6480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Rectangle 47"/>
          <p:cNvSpPr/>
          <p:nvPr/>
        </p:nvSpPr>
        <p:spPr>
          <a:xfrm>
            <a:off x="2303650" y="1707710"/>
            <a:ext cx="6116031" cy="504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12"/>
          <p:cNvSpPr txBox="1"/>
          <p:nvPr/>
        </p:nvSpPr>
        <p:spPr bwMode="auto">
          <a:xfrm>
            <a:off x="2475003" y="1770370"/>
            <a:ext cx="4813049" cy="36933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Requirements Gathering</a:t>
            </a:r>
            <a:endParaRPr lang="ko-KR" alt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626496" y="1707710"/>
            <a:ext cx="612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TextBox 52"/>
          <p:cNvSpPr txBox="1"/>
          <p:nvPr/>
        </p:nvSpPr>
        <p:spPr>
          <a:xfrm>
            <a:off x="1594374" y="1750045"/>
            <a:ext cx="6052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 smtClean="0">
                <a:solidFill>
                  <a:schemeClr val="accent4"/>
                </a:solidFill>
                <a:latin typeface="Arial" pitchFamily="34" charset="0"/>
                <a:cs typeface="Arial" pitchFamily="34" charset="0"/>
              </a:rPr>
              <a:t>2</a:t>
            </a:r>
            <a:endParaRPr lang="ko-KR" altLang="en-US" sz="2400" b="1" dirty="0">
              <a:solidFill>
                <a:schemeClr val="accent4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1532940" y="966479"/>
            <a:ext cx="6999500" cy="66916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50800" dir="5400000" algn="ctr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Rectangle 54"/>
          <p:cNvSpPr/>
          <p:nvPr/>
        </p:nvSpPr>
        <p:spPr>
          <a:xfrm>
            <a:off x="2312416" y="1059638"/>
            <a:ext cx="6116031" cy="504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A0C458"/>
              </a:solidFill>
            </a:endParaRPr>
          </a:p>
        </p:txBody>
      </p:sp>
      <p:sp>
        <p:nvSpPr>
          <p:cNvPr id="57" name="TextBox 12"/>
          <p:cNvSpPr txBox="1"/>
          <p:nvPr/>
        </p:nvSpPr>
        <p:spPr bwMode="auto">
          <a:xfrm>
            <a:off x="2469043" y="1122298"/>
            <a:ext cx="4813049" cy="369332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Introduction</a:t>
            </a:r>
            <a:endParaRPr lang="ko-KR" altLang="en-US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Rectangle 57"/>
          <p:cNvSpPr/>
          <p:nvPr/>
        </p:nvSpPr>
        <p:spPr>
          <a:xfrm>
            <a:off x="1596421" y="1059582"/>
            <a:ext cx="612000" cy="504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TextBox 58"/>
          <p:cNvSpPr txBox="1"/>
          <p:nvPr/>
        </p:nvSpPr>
        <p:spPr>
          <a:xfrm>
            <a:off x="1611500" y="1059582"/>
            <a:ext cx="60528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latin typeface="Arial" pitchFamily="34" charset="0"/>
                <a:cs typeface="Arial" pitchFamily="34" charset="0"/>
              </a:rPr>
              <a:t>1</a:t>
            </a:r>
            <a:endParaRPr lang="ko-KR" altLang="en-US" sz="2400" b="1" dirty="0">
              <a:solidFill>
                <a:schemeClr val="accent2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3446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1500" y="51470"/>
            <a:ext cx="922348" cy="776530"/>
          </a:xfrm>
        </p:spPr>
        <p:txBody>
          <a:bodyPr/>
          <a:lstStyle/>
          <a:p>
            <a:r>
              <a:rPr lang="en-US" altLang="ko-KR" sz="2800" dirty="0" smtClean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Aim</a:t>
            </a:r>
            <a:endParaRPr lang="ko-KR" altLang="en-US" sz="2800" dirty="0">
              <a:solidFill>
                <a:srgbClr val="509BC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525560" y="828000"/>
            <a:ext cx="2592000" cy="72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4" name="Rectangle 3"/>
          <p:cNvSpPr/>
          <p:nvPr/>
        </p:nvSpPr>
        <p:spPr>
          <a:xfrm>
            <a:off x="5292368" y="843558"/>
            <a:ext cx="3312080" cy="564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76028" y="972016"/>
            <a:ext cx="32679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Low"/>
            <a:r>
              <a:rPr lang="en-US" dirty="0">
                <a:latin typeface="Gill Sans MT" panose="020B0502020104020203" pitchFamily="34" charset="0"/>
              </a:rPr>
              <a:t>To develop a web </a:t>
            </a:r>
            <a:r>
              <a:rPr lang="en-US" dirty="0" smtClean="0">
                <a:latin typeface="Gill Sans MT" panose="020B0502020104020203" pitchFamily="34" charset="0"/>
              </a:rPr>
              <a:t>application</a:t>
            </a:r>
          </a:p>
          <a:p>
            <a:pPr algn="justLow"/>
            <a:r>
              <a:rPr lang="en-US" dirty="0" smtClean="0">
                <a:latin typeface="Gill Sans MT" panose="020B0502020104020203" pitchFamily="34" charset="0"/>
              </a:rPr>
              <a:t>for </a:t>
            </a:r>
            <a:r>
              <a:rPr lang="en-US" dirty="0">
                <a:latin typeface="Gill Sans MT" panose="020B0502020104020203" pitchFamily="34" charset="0"/>
              </a:rPr>
              <a:t>event planning using </a:t>
            </a:r>
            <a:r>
              <a:rPr lang="en-US" dirty="0" smtClean="0">
                <a:latin typeface="Gill Sans MT" panose="020B0502020104020203" pitchFamily="34" charset="0"/>
              </a:rPr>
              <a:t>ASP.net</a:t>
            </a:r>
          </a:p>
          <a:p>
            <a:pPr algn="justLow"/>
            <a:r>
              <a:rPr lang="en-US" dirty="0" smtClean="0">
                <a:latin typeface="Gill Sans MT" panose="020B0502020104020203" pitchFamily="34" charset="0"/>
              </a:rPr>
              <a:t>wherein </a:t>
            </a:r>
            <a:r>
              <a:rPr lang="en-US" dirty="0">
                <a:latin typeface="Gill Sans MT" panose="020B0502020104020203" pitchFamily="34" charset="0"/>
              </a:rPr>
              <a:t>there are </a:t>
            </a:r>
            <a:r>
              <a:rPr lang="en-US" dirty="0" smtClean="0">
                <a:latin typeface="Gill Sans MT" panose="020B0502020104020203" pitchFamily="34" charset="0"/>
              </a:rPr>
              <a:t>many services </a:t>
            </a:r>
            <a:r>
              <a:rPr lang="en-US" dirty="0">
                <a:latin typeface="Gill Sans MT" panose="020B0502020104020203" pitchFamily="34" charset="0"/>
              </a:rPr>
              <a:t>provided by different </a:t>
            </a:r>
            <a:r>
              <a:rPr lang="en-US" dirty="0" smtClean="0">
                <a:latin typeface="Gill Sans MT" panose="020B0502020104020203" pitchFamily="34" charset="0"/>
              </a:rPr>
              <a:t>event</a:t>
            </a:r>
          </a:p>
          <a:p>
            <a:pPr algn="justLow"/>
            <a:r>
              <a:rPr lang="en-US" dirty="0" smtClean="0">
                <a:latin typeface="Gill Sans MT" panose="020B0502020104020203" pitchFamily="34" charset="0"/>
              </a:rPr>
              <a:t>planners.</a:t>
            </a:r>
            <a:endParaRPr lang="en-US" dirty="0">
              <a:latin typeface="Gill Sans MT" panose="020B0502020104020203" pitchFamily="34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6012160" y="51470"/>
            <a:ext cx="2016080" cy="776530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spcBef>
                <a:spcPct val="0"/>
              </a:spcBef>
              <a:buNone/>
              <a:defRPr sz="3600" b="1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r>
              <a:rPr lang="en-US" altLang="ko-KR" sz="2800" dirty="0" smtClean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Objectives</a:t>
            </a:r>
            <a:endParaRPr lang="ko-KR" altLang="en-US" sz="2800" dirty="0">
              <a:solidFill>
                <a:srgbClr val="509BC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9298" y="2355726"/>
            <a:ext cx="2123074" cy="1918771"/>
          </a:xfrm>
          <a:prstGeom prst="rect">
            <a:avLst/>
          </a:prstGeom>
        </p:spPr>
      </p:pic>
      <p:sp>
        <p:nvSpPr>
          <p:cNvPr id="12" name="Content Placeholder 2"/>
          <p:cNvSpPr txBox="1">
            <a:spLocks/>
          </p:cNvSpPr>
          <p:nvPr/>
        </p:nvSpPr>
        <p:spPr>
          <a:xfrm>
            <a:off x="4932040" y="987566"/>
            <a:ext cx="4032448" cy="396044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600" dirty="0" smtClean="0">
                <a:latin typeface="Gill Sans MT" panose="020B0502020104020203" pitchFamily="34" charset="0"/>
              </a:rPr>
              <a:t>To study and </a:t>
            </a:r>
            <a:r>
              <a:rPr lang="en-US" sz="1600" b="1" dirty="0" smtClean="0">
                <a:latin typeface="Gill Sans MT" panose="020B0502020104020203" pitchFamily="34" charset="0"/>
              </a:rPr>
              <a:t>review the current</a:t>
            </a:r>
          </a:p>
          <a:p>
            <a:pPr marL="0" indent="0" algn="just">
              <a:buNone/>
            </a:pPr>
            <a:r>
              <a:rPr lang="en-US" sz="1600" dirty="0">
                <a:latin typeface="Gill Sans MT" panose="020B0502020104020203" pitchFamily="34" charset="0"/>
              </a:rPr>
              <a:t> </a:t>
            </a:r>
            <a:r>
              <a:rPr lang="en-US" sz="1600" dirty="0" smtClean="0">
                <a:latin typeface="Gill Sans MT" panose="020B0502020104020203" pitchFamily="34" charset="0"/>
              </a:rPr>
              <a:t>    event planning web applications.</a:t>
            </a:r>
          </a:p>
          <a:p>
            <a:pPr algn="just"/>
            <a:r>
              <a:rPr lang="en-US" sz="1600" dirty="0" smtClean="0">
                <a:latin typeface="Gill Sans MT" panose="020B0502020104020203" pitchFamily="34" charset="0"/>
              </a:rPr>
              <a:t>To </a:t>
            </a:r>
            <a:r>
              <a:rPr lang="en-US" sz="1600" b="1" dirty="0" smtClean="0">
                <a:latin typeface="Gill Sans MT" panose="020B0502020104020203" pitchFamily="34" charset="0"/>
              </a:rPr>
              <a:t>study the development </a:t>
            </a:r>
            <a:r>
              <a:rPr lang="en-US" sz="1600" dirty="0" smtClean="0">
                <a:latin typeface="Gill Sans MT" panose="020B0502020104020203" pitchFamily="34" charset="0"/>
              </a:rPr>
              <a:t>of web</a:t>
            </a:r>
          </a:p>
          <a:p>
            <a:pPr marL="0" indent="0" algn="just">
              <a:buNone/>
            </a:pPr>
            <a:r>
              <a:rPr lang="en-US" sz="1600" dirty="0">
                <a:latin typeface="Gill Sans MT" panose="020B0502020104020203" pitchFamily="34" charset="0"/>
              </a:rPr>
              <a:t> </a:t>
            </a:r>
            <a:r>
              <a:rPr lang="en-US" sz="1600" dirty="0" smtClean="0">
                <a:latin typeface="Gill Sans MT" panose="020B0502020104020203" pitchFamily="34" charset="0"/>
              </a:rPr>
              <a:t>     applications critically.</a:t>
            </a:r>
          </a:p>
          <a:p>
            <a:pPr algn="just"/>
            <a:r>
              <a:rPr lang="en-US" sz="1600" dirty="0" smtClean="0">
                <a:latin typeface="Gill Sans MT" panose="020B0502020104020203" pitchFamily="34" charset="0"/>
              </a:rPr>
              <a:t>To </a:t>
            </a:r>
            <a:r>
              <a:rPr lang="en-US" sz="1600" b="1" dirty="0" smtClean="0">
                <a:latin typeface="Gill Sans MT" panose="020B0502020104020203" pitchFamily="34" charset="0"/>
              </a:rPr>
              <a:t>design the concept and structure </a:t>
            </a:r>
            <a:r>
              <a:rPr lang="en-US" sz="1600" dirty="0" smtClean="0">
                <a:latin typeface="Gill Sans MT" panose="020B0502020104020203" pitchFamily="34" charset="0"/>
              </a:rPr>
              <a:t>of the event planning web application.</a:t>
            </a:r>
          </a:p>
          <a:p>
            <a:pPr algn="just"/>
            <a:r>
              <a:rPr lang="en-US" sz="1600" dirty="0" smtClean="0">
                <a:latin typeface="Gill Sans MT" panose="020B0502020104020203" pitchFamily="34" charset="0"/>
              </a:rPr>
              <a:t>To </a:t>
            </a:r>
            <a:r>
              <a:rPr lang="en-US" sz="1600" b="1" dirty="0" smtClean="0">
                <a:latin typeface="Gill Sans MT" panose="020B0502020104020203" pitchFamily="34" charset="0"/>
              </a:rPr>
              <a:t>develop</a:t>
            </a:r>
            <a:r>
              <a:rPr lang="en-US" sz="1600" dirty="0" smtClean="0">
                <a:latin typeface="Gill Sans MT" panose="020B0502020104020203" pitchFamily="34" charset="0"/>
              </a:rPr>
              <a:t> the event planning web</a:t>
            </a:r>
          </a:p>
          <a:p>
            <a:pPr marL="0" indent="0" algn="just">
              <a:buNone/>
            </a:pPr>
            <a:r>
              <a:rPr lang="en-US" sz="1600" dirty="0">
                <a:latin typeface="Gill Sans MT" panose="020B0502020104020203" pitchFamily="34" charset="0"/>
              </a:rPr>
              <a:t> </a:t>
            </a:r>
            <a:r>
              <a:rPr lang="en-US" sz="1600" dirty="0" smtClean="0">
                <a:latin typeface="Gill Sans MT" panose="020B0502020104020203" pitchFamily="34" charset="0"/>
              </a:rPr>
              <a:t>     application using asp.net with C#.</a:t>
            </a:r>
          </a:p>
          <a:p>
            <a:pPr algn="just"/>
            <a:r>
              <a:rPr lang="en-US" sz="1600" dirty="0" smtClean="0">
                <a:latin typeface="Gill Sans MT" panose="020B0502020104020203" pitchFamily="34" charset="0"/>
              </a:rPr>
              <a:t>To </a:t>
            </a:r>
            <a:r>
              <a:rPr lang="en-US" sz="1600" b="1" dirty="0" smtClean="0">
                <a:latin typeface="Gill Sans MT" panose="020B0502020104020203" pitchFamily="34" charset="0"/>
              </a:rPr>
              <a:t>provide the functionality of online event planning. </a:t>
            </a:r>
          </a:p>
          <a:p>
            <a:pPr algn="just"/>
            <a:r>
              <a:rPr lang="en-US" sz="1600" dirty="0" smtClean="0">
                <a:latin typeface="Gill Sans MT" panose="020B0502020104020203" pitchFamily="34" charset="0"/>
              </a:rPr>
              <a:t>To </a:t>
            </a:r>
            <a:r>
              <a:rPr lang="en-US" sz="1600" b="1" dirty="0" smtClean="0">
                <a:latin typeface="Gill Sans MT" panose="020B0502020104020203" pitchFamily="34" charset="0"/>
              </a:rPr>
              <a:t>test and implement </a:t>
            </a:r>
            <a:r>
              <a:rPr lang="en-US" sz="1600" dirty="0" smtClean="0">
                <a:latin typeface="Gill Sans MT" panose="020B0502020104020203" pitchFamily="34" charset="0"/>
              </a:rPr>
              <a:t>the event</a:t>
            </a:r>
          </a:p>
          <a:p>
            <a:pPr marL="0" indent="0" algn="just">
              <a:buNone/>
            </a:pPr>
            <a:r>
              <a:rPr lang="en-US" sz="1600" dirty="0">
                <a:latin typeface="Gill Sans MT" panose="020B0502020104020203" pitchFamily="34" charset="0"/>
              </a:rPr>
              <a:t> </a:t>
            </a:r>
            <a:r>
              <a:rPr lang="en-US" sz="1600" dirty="0" smtClean="0">
                <a:latin typeface="Gill Sans MT" panose="020B0502020104020203" pitchFamily="34" charset="0"/>
              </a:rPr>
              <a:t>     planning web application.</a:t>
            </a:r>
            <a:endParaRPr lang="en-US" sz="16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9279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759" y="211044"/>
            <a:ext cx="7596336" cy="776530"/>
          </a:xfrm>
        </p:spPr>
        <p:txBody>
          <a:bodyPr/>
          <a:lstStyle/>
          <a:p>
            <a:r>
              <a:rPr lang="en-US" altLang="ko-KR" dirty="0" smtClean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Introduction</a:t>
            </a:r>
            <a:endParaRPr lang="ko-KR" altLang="en-US" dirty="0">
              <a:solidFill>
                <a:srgbClr val="509BC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8184" y="0"/>
            <a:ext cx="2952328" cy="5147052"/>
          </a:xfrm>
          <a:prstGeom prst="rect">
            <a:avLst/>
          </a:prstGeom>
        </p:spPr>
      </p:pic>
      <p:sp>
        <p:nvSpPr>
          <p:cNvPr id="18" name="Content Placeholder 2"/>
          <p:cNvSpPr txBox="1">
            <a:spLocks/>
          </p:cNvSpPr>
          <p:nvPr/>
        </p:nvSpPr>
        <p:spPr>
          <a:xfrm>
            <a:off x="1475656" y="1491630"/>
            <a:ext cx="4683942" cy="2736304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Gill Sans MT" panose="020B0502020104020203" pitchFamily="34" charset="0"/>
              </a:rPr>
              <a:t>Problem Description.</a:t>
            </a:r>
          </a:p>
          <a:p>
            <a:endParaRPr lang="en-US" sz="2400" dirty="0" smtClean="0">
              <a:latin typeface="Gill Sans MT" panose="020B0502020104020203" pitchFamily="34" charset="0"/>
            </a:endParaRPr>
          </a:p>
          <a:p>
            <a:r>
              <a:rPr lang="en-US" sz="2400" dirty="0" smtClean="0">
                <a:latin typeface="Gill Sans MT" panose="020B0502020104020203" pitchFamily="34" charset="0"/>
              </a:rPr>
              <a:t>Project Significance.</a:t>
            </a:r>
          </a:p>
          <a:p>
            <a:endParaRPr lang="en-US" sz="2400" dirty="0">
              <a:latin typeface="Gill Sans MT" panose="020B0502020104020203" pitchFamily="34" charset="0"/>
            </a:endParaRPr>
          </a:p>
          <a:p>
            <a:r>
              <a:rPr lang="en-US" sz="2400" dirty="0" smtClean="0">
                <a:latin typeface="Gill Sans MT" panose="020B0502020104020203" pitchFamily="34" charset="0"/>
              </a:rPr>
              <a:t>Project benefits.</a:t>
            </a:r>
          </a:p>
          <a:p>
            <a:endParaRPr lang="en-US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6184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3759" y="211044"/>
            <a:ext cx="7596336" cy="776530"/>
          </a:xfrm>
        </p:spPr>
        <p:txBody>
          <a:bodyPr/>
          <a:lstStyle/>
          <a:p>
            <a:r>
              <a:rPr lang="en-US" altLang="ko-KR" dirty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en-US" altLang="ko-KR" dirty="0" smtClean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 Requirements Engineering</a:t>
            </a:r>
            <a:endParaRPr lang="ko-KR" altLang="en-US" dirty="0">
              <a:solidFill>
                <a:srgbClr val="509BC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1583759" y="1203598"/>
            <a:ext cx="4683942" cy="3312368"/>
          </a:xfrm>
          <a:prstGeom prst="rect">
            <a:avLst/>
          </a:prstGeom>
        </p:spPr>
        <p:txBody>
          <a:bodyPr>
            <a:noAutofit/>
          </a:bodyPr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 smtClean="0">
                <a:latin typeface="Gill Sans MT" panose="020B0502020104020203" pitchFamily="34" charset="0"/>
              </a:rPr>
              <a:t>Business Level Requirements.</a:t>
            </a:r>
          </a:p>
          <a:p>
            <a:pPr marL="0" indent="0">
              <a:buNone/>
            </a:pPr>
            <a:endParaRPr lang="en-US" sz="2400" dirty="0" smtClean="0">
              <a:latin typeface="Gill Sans MT" panose="020B0502020104020203" pitchFamily="34" charset="0"/>
            </a:endParaRPr>
          </a:p>
          <a:p>
            <a:r>
              <a:rPr lang="en-US" sz="2400" dirty="0" smtClean="0">
                <a:latin typeface="Gill Sans MT" panose="020B0502020104020203" pitchFamily="34" charset="0"/>
              </a:rPr>
              <a:t>User Level Requirements.</a:t>
            </a:r>
          </a:p>
          <a:p>
            <a:pPr lvl="1"/>
            <a:r>
              <a:rPr lang="en-US" sz="2000" dirty="0" smtClean="0">
                <a:latin typeface="Gill Sans MT" panose="020B0502020104020203" pitchFamily="34" charset="0"/>
              </a:rPr>
              <a:t>Functional Requirements</a:t>
            </a:r>
          </a:p>
          <a:p>
            <a:pPr lvl="1"/>
            <a:r>
              <a:rPr lang="en-US" sz="2000" dirty="0" smtClean="0">
                <a:latin typeface="Gill Sans MT" panose="020B0502020104020203" pitchFamily="34" charset="0"/>
              </a:rPr>
              <a:t>Non-Functional Requirements</a:t>
            </a:r>
          </a:p>
          <a:p>
            <a:pPr marL="457200" lvl="1" indent="0">
              <a:buNone/>
            </a:pPr>
            <a:endParaRPr lang="en-US" sz="2000" dirty="0" smtClean="0">
              <a:latin typeface="Gill Sans MT" panose="020B0502020104020203" pitchFamily="34" charset="0"/>
            </a:endParaRPr>
          </a:p>
          <a:p>
            <a:r>
              <a:rPr lang="en-US" sz="2400" dirty="0" smtClean="0">
                <a:latin typeface="Gill Sans MT" panose="020B0502020104020203" pitchFamily="34" charset="0"/>
              </a:rPr>
              <a:t>Product Level Requirements.</a:t>
            </a:r>
            <a:endParaRPr lang="en-US" sz="2400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307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655124"/>
            <a:ext cx="5256584" cy="692490"/>
          </a:xfrm>
        </p:spPr>
        <p:txBody>
          <a:bodyPr/>
          <a:lstStyle/>
          <a:p>
            <a:r>
              <a:rPr lang="en-US" altLang="ko-KR" sz="2400" dirty="0">
                <a:solidFill>
                  <a:srgbClr val="F26D9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en-US" altLang="ko-KR" sz="2400" dirty="0" smtClean="0">
                <a:solidFill>
                  <a:srgbClr val="F26D9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.1 Database (UML Class) Diagram</a:t>
            </a:r>
            <a:endParaRPr lang="ko-KR" altLang="en-US" sz="2400" dirty="0">
              <a:solidFill>
                <a:srgbClr val="F26D9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179512" y="53211"/>
            <a:ext cx="2236510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600" b="1" dirty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Arial" pitchFamily="34" charset="0"/>
              </a:rPr>
              <a:t>3</a:t>
            </a:r>
            <a:r>
              <a:rPr lang="en-US" altLang="ko-KR" sz="3600" b="1" dirty="0" smtClean="0">
                <a:solidFill>
                  <a:srgbClr val="509BC4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Arial" pitchFamily="34" charset="0"/>
              </a:rPr>
              <a:t>. Design</a:t>
            </a:r>
            <a:endParaRPr lang="en-US" sz="3600" b="1" dirty="0">
              <a:solidFill>
                <a:srgbClr val="509BC4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j-lt"/>
              <a:ea typeface="+mj-ea"/>
              <a:cs typeface="Arial" pitchFamily="34" charset="0"/>
            </a:endParaRPr>
          </a:p>
        </p:txBody>
      </p:sp>
      <p:pic>
        <p:nvPicPr>
          <p:cNvPr id="4" name="Picture 3" descr="Screen Clippi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5616" y="1345873"/>
            <a:ext cx="7200800" cy="362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436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756592" y="-22485"/>
            <a:ext cx="8892480" cy="648072"/>
          </a:xfrm>
        </p:spPr>
        <p:txBody>
          <a:bodyPr/>
          <a:lstStyle/>
          <a:p>
            <a:r>
              <a:rPr lang="en-US" altLang="ko-KR" sz="2000" dirty="0" smtClean="0">
                <a:solidFill>
                  <a:srgbClr val="F26D9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3.2 Flowchart of buying a service package by a customer </a:t>
            </a:r>
            <a:endParaRPr lang="ko-KR" altLang="en-US" sz="2000" dirty="0">
              <a:solidFill>
                <a:srgbClr val="F26D9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9" b="1"/>
          <a:stretch/>
        </p:blipFill>
        <p:spPr>
          <a:xfrm>
            <a:off x="1691680" y="576065"/>
            <a:ext cx="5262880" cy="458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509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-20538"/>
            <a:ext cx="3024336" cy="692490"/>
          </a:xfrm>
        </p:spPr>
        <p:txBody>
          <a:bodyPr/>
          <a:lstStyle/>
          <a:p>
            <a:r>
              <a:rPr lang="en-US" altLang="ko-KR" sz="2400" dirty="0" smtClean="0">
                <a:solidFill>
                  <a:srgbClr val="F26D9A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3.3 User Interface</a:t>
            </a:r>
            <a:endParaRPr lang="ko-KR" altLang="en-US" sz="2400" dirty="0">
              <a:solidFill>
                <a:srgbClr val="F26D9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Picture 4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699926"/>
            <a:ext cx="7560840" cy="4176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150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568" y="483518"/>
            <a:ext cx="7920880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2644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ALLPPT-COLOR-A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76B1D1"/>
      </a:accent1>
      <a:accent2>
        <a:srgbClr val="A0C358"/>
      </a:accent2>
      <a:accent3>
        <a:srgbClr val="F3C04A"/>
      </a:accent3>
      <a:accent4>
        <a:srgbClr val="F26D9A"/>
      </a:accent4>
      <a:accent5>
        <a:srgbClr val="57687C"/>
      </a:accent5>
      <a:accent6>
        <a:srgbClr val="CBCBCB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ntents Slide Master">
  <a:themeElements>
    <a:clrScheme name="ALLPPT-COLOR-A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76B1D1"/>
      </a:accent1>
      <a:accent2>
        <a:srgbClr val="A0C358"/>
      </a:accent2>
      <a:accent3>
        <a:srgbClr val="F3C04A"/>
      </a:accent3>
      <a:accent4>
        <a:srgbClr val="F26D9A"/>
      </a:accent4>
      <a:accent5>
        <a:srgbClr val="57687C"/>
      </a:accent5>
      <a:accent6>
        <a:srgbClr val="CBCBCB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3.xml><?xml version="1.0" encoding="utf-8"?>
<a:theme xmlns:a="http://schemas.openxmlformats.org/drawingml/2006/main" name="Section Break Slide Master">
  <a:themeElements>
    <a:clrScheme name="ALLPPT-COLOR-A0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76B1D1"/>
      </a:accent1>
      <a:accent2>
        <a:srgbClr val="A0C358"/>
      </a:accent2>
      <a:accent3>
        <a:srgbClr val="F3C04A"/>
      </a:accent3>
      <a:accent4>
        <a:srgbClr val="F26D9A"/>
      </a:accent4>
      <a:accent5>
        <a:srgbClr val="57687C"/>
      </a:accent5>
      <a:accent6>
        <a:srgbClr val="CBCBCB"/>
      </a:accent6>
      <a:hlink>
        <a:srgbClr val="3F3F3F"/>
      </a:hlink>
      <a:folHlink>
        <a:srgbClr val="3F3F3F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2232</TotalTime>
  <Words>455</Words>
  <Application>Microsoft Office PowerPoint</Application>
  <PresentationFormat>On-screen Show (16:9)</PresentationFormat>
  <Paragraphs>105</Paragraphs>
  <Slides>18</Slides>
  <Notes>10</Notes>
  <HiddenSlides>0</HiddenSlides>
  <MMClips>3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18</vt:i4>
      </vt:variant>
    </vt:vector>
  </HeadingPairs>
  <TitlesOfParts>
    <vt:vector size="29" baseType="lpstr">
      <vt:lpstr>Arial Unicode MS</vt:lpstr>
      <vt:lpstr>맑은 고딕</vt:lpstr>
      <vt:lpstr>Adobe Arabic</vt:lpstr>
      <vt:lpstr>Arial</vt:lpstr>
      <vt:lpstr>Calibri</vt:lpstr>
      <vt:lpstr>Forte</vt:lpstr>
      <vt:lpstr>Gill Sans MT</vt:lpstr>
      <vt:lpstr>Impact</vt:lpstr>
      <vt:lpstr>Cover and End Slide Master</vt:lpstr>
      <vt:lpstr>Contents Slide Master</vt:lpstr>
      <vt:lpstr>Section Break Slide Master</vt:lpstr>
      <vt:lpstr>“Celebreno”: A Web-based Application for Event Planning using ASP.net</vt:lpstr>
      <vt:lpstr>Agenda Layout</vt:lpstr>
      <vt:lpstr>Aim</vt:lpstr>
      <vt:lpstr>1. Introduction</vt:lpstr>
      <vt:lpstr>2. Requirements Engineering</vt:lpstr>
      <vt:lpstr>3.1 Database (UML Class) Diagram</vt:lpstr>
      <vt:lpstr>3.2 Flowchart of buying a service package by a customer </vt:lpstr>
      <vt:lpstr>3.3 User Interface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Googlesliesppt.com;allppt.com</dc:creator>
  <cp:lastModifiedBy>maha mahmoud</cp:lastModifiedBy>
  <cp:revision>162</cp:revision>
  <dcterms:created xsi:type="dcterms:W3CDTF">2016-11-15T01:04:21Z</dcterms:created>
  <dcterms:modified xsi:type="dcterms:W3CDTF">2020-12-04T00:54:39Z</dcterms:modified>
</cp:coreProperties>
</file>

<file path=docProps/thumbnail.jpeg>
</file>